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5B3D-2C86-835B-140D-0EBB207B2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211F7D-FE7C-792D-556E-CD03AA8126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0AC84-73D6-585E-2DF1-7844DB48157C}"/>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F412BE88-E6C8-510E-F4A4-72648E405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4D9D1-85D4-1017-F1E5-6B0EFFE9422C}"/>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417965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645E-F993-3D52-7B8D-25E12F444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339559-5940-82CA-EA8F-DCF6CBD770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5D743-96E1-49FF-B4C2-007060F3609C}"/>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947C74E7-B8DB-3684-1488-BF3A4B37F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1E960-0112-3757-D90E-278B1F86DCD5}"/>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10651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A4B65-9A76-2C5B-F608-A7CE25A3A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9900F0-7E93-27A8-80C5-826AAE0704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D06C-5468-36E6-96D2-223F55684EDD}"/>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118813B8-96BB-C080-4631-A3E63937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A453E-6B3D-46D3-2DB9-C33AE1E60509}"/>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208863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5851-BB92-330A-FDF3-98EA421EB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70C09-B2A2-00A4-5B26-3086E566D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859C7-C8C3-4831-2EF8-CCB7D6F108B2}"/>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A4435A08-6E98-ABC6-3EE3-A03231DF1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B0837-6F02-80B7-505F-A6EBE5C00078}"/>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113392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503B-8CF8-FA8D-ECE3-34BB913EF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BFD7E-1752-4722-D691-AD6866B8C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D6DD7-6715-D722-2604-CDE90FE32D56}"/>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48B00F29-2BEA-7D53-CA83-9E857F6CF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CF1D4-E830-FD17-E957-B5368AFB6AB7}"/>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22214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848F-22CF-A456-3804-0FE6AFECD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BE116-FA04-C7F8-2694-71FE6ED6A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D5759-83F0-A7E1-0359-77B79611BA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BBF7CC-FA0A-4233-D4A8-421264BA0BD0}"/>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6" name="Footer Placeholder 5">
            <a:extLst>
              <a:ext uri="{FF2B5EF4-FFF2-40B4-BE49-F238E27FC236}">
                <a16:creationId xmlns:a16="http://schemas.microsoft.com/office/drawing/2014/main" id="{B9189722-7500-AD61-28E1-3CC1DE0E8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F8160-78AE-B05A-C3A5-B431444210AD}"/>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387026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9050-7397-7E94-A140-8F202D08A0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E1D7E-6700-C0E6-DD1F-A93591EA2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7780A-BF9B-2BB3-6484-7AB7870DA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E5DA2-B65A-1AC9-AB0D-D8134F292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C1F0DC-0D3E-C91C-0187-EBE0F56E2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F030E-CF77-4C82-04C3-04AAD4AAFD4E}"/>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8" name="Footer Placeholder 7">
            <a:extLst>
              <a:ext uri="{FF2B5EF4-FFF2-40B4-BE49-F238E27FC236}">
                <a16:creationId xmlns:a16="http://schemas.microsoft.com/office/drawing/2014/main" id="{88F24341-C530-B38D-B271-33F3D934B4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4D5E61-4D62-7299-C8FF-96787A657C60}"/>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192655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487B-504A-B7DB-EA0B-7ED12E9E79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ED7A28-405D-78C4-05B4-47B286752DBB}"/>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4" name="Footer Placeholder 3">
            <a:extLst>
              <a:ext uri="{FF2B5EF4-FFF2-40B4-BE49-F238E27FC236}">
                <a16:creationId xmlns:a16="http://schemas.microsoft.com/office/drawing/2014/main" id="{0B86346B-7EA7-60BA-805D-07338DE10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04D75-88A3-58E7-4D3C-CFE073F760FF}"/>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341652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0FDCA-58D7-2301-41D3-7AAC840A4F8B}"/>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3" name="Footer Placeholder 2">
            <a:extLst>
              <a:ext uri="{FF2B5EF4-FFF2-40B4-BE49-F238E27FC236}">
                <a16:creationId xmlns:a16="http://schemas.microsoft.com/office/drawing/2014/main" id="{BFB0BFBB-B305-B5B4-AECF-831EED567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CDC8F-3397-AE04-DC47-936E1FBACA50}"/>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209290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C0CB-7984-CA85-9ABA-C6A815169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4E8A4F-35FA-5E14-0E71-5AC80F2E5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4E657E-B29A-B71A-8491-D7B8D88E8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56C7E-C44F-25DC-69E7-75A4B231FEFF}"/>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6" name="Footer Placeholder 5">
            <a:extLst>
              <a:ext uri="{FF2B5EF4-FFF2-40B4-BE49-F238E27FC236}">
                <a16:creationId xmlns:a16="http://schemas.microsoft.com/office/drawing/2014/main" id="{53DADF0C-8667-82B0-27B2-27021BADC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3527E-1AE2-4EC4-3F02-83B33E7C52E5}"/>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87735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448E-B6A5-209A-B841-259B28CCA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315CE-B2C1-205E-852D-969BDC191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FCDBCF-3D7E-15FA-C356-D3C19217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8F6C6-0ECB-18AB-2022-B1026C2CAA5C}"/>
              </a:ext>
            </a:extLst>
          </p:cNvPr>
          <p:cNvSpPr>
            <a:spLocks noGrp="1"/>
          </p:cNvSpPr>
          <p:nvPr>
            <p:ph type="dt" sz="half" idx="10"/>
          </p:nvPr>
        </p:nvSpPr>
        <p:spPr/>
        <p:txBody>
          <a:bodyPr/>
          <a:lstStyle/>
          <a:p>
            <a:fld id="{CD02DD25-B6ED-4453-B1C8-3D8DA9A16409}" type="datetimeFigureOut">
              <a:rPr lang="en-US" smtClean="0"/>
              <a:t>3/14/2023</a:t>
            </a:fld>
            <a:endParaRPr lang="en-US"/>
          </a:p>
        </p:txBody>
      </p:sp>
      <p:sp>
        <p:nvSpPr>
          <p:cNvPr id="6" name="Footer Placeholder 5">
            <a:extLst>
              <a:ext uri="{FF2B5EF4-FFF2-40B4-BE49-F238E27FC236}">
                <a16:creationId xmlns:a16="http://schemas.microsoft.com/office/drawing/2014/main" id="{3F90E30F-B745-C2C8-51BA-6462A936EF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9B188-9B1C-6ACC-E3D4-C6F5E3A8D937}"/>
              </a:ext>
            </a:extLst>
          </p:cNvPr>
          <p:cNvSpPr>
            <a:spLocks noGrp="1"/>
          </p:cNvSpPr>
          <p:nvPr>
            <p:ph type="sldNum" sz="quarter" idx="12"/>
          </p:nvPr>
        </p:nvSpPr>
        <p:spPr/>
        <p:txBody>
          <a:bodyPr/>
          <a:lstStyle/>
          <a:p>
            <a:fld id="{0B3F64DF-B218-46F9-8861-F551A0D3BC34}" type="slidenum">
              <a:rPr lang="en-US" smtClean="0"/>
              <a:t>‹#›</a:t>
            </a:fld>
            <a:endParaRPr lang="en-US"/>
          </a:p>
        </p:txBody>
      </p:sp>
    </p:spTree>
    <p:extLst>
      <p:ext uri="{BB962C8B-B14F-4D97-AF65-F5344CB8AC3E}">
        <p14:creationId xmlns:p14="http://schemas.microsoft.com/office/powerpoint/2010/main" val="393473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ABB4A-8BE0-89B2-0E0E-1FE785CE6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FA1AC4-4367-174B-5B78-1BEC6FE98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8AEAB-2A12-9076-B588-083683B44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2DD25-B6ED-4453-B1C8-3D8DA9A16409}" type="datetimeFigureOut">
              <a:rPr lang="en-US" smtClean="0"/>
              <a:t>3/14/2023</a:t>
            </a:fld>
            <a:endParaRPr lang="en-US"/>
          </a:p>
        </p:txBody>
      </p:sp>
      <p:sp>
        <p:nvSpPr>
          <p:cNvPr id="5" name="Footer Placeholder 4">
            <a:extLst>
              <a:ext uri="{FF2B5EF4-FFF2-40B4-BE49-F238E27FC236}">
                <a16:creationId xmlns:a16="http://schemas.microsoft.com/office/drawing/2014/main" id="{95B8DBA2-0197-9479-A8EA-765F5BADB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7BC88A-C987-7804-FE01-3099D55D8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F64DF-B218-46F9-8861-F551A0D3BC34}" type="slidenum">
              <a:rPr lang="en-US" smtClean="0"/>
              <a:t>‹#›</a:t>
            </a:fld>
            <a:endParaRPr lang="en-US"/>
          </a:p>
        </p:txBody>
      </p:sp>
    </p:spTree>
    <p:extLst>
      <p:ext uri="{BB962C8B-B14F-4D97-AF65-F5344CB8AC3E}">
        <p14:creationId xmlns:p14="http://schemas.microsoft.com/office/powerpoint/2010/main" val="175321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4056F06-1067-40CC-8153-8A04EA0AB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86015350-BCF9-4ACA-99D9-2A98FB05C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C57B1E4-5A42-473F-837E-3C5946D1F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D49C7C-52B4-4D8F-B956-ECCA10BD7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F0C458-F592-426F-B531-304500025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A4B5212-F988-4671-B9F2-02B065E40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C93D35-1EA4-427C-832E-C077C1603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A46C4CA-361E-55B9-2C17-BC8DCD901CB6}"/>
              </a:ext>
            </a:extLst>
          </p:cNvPr>
          <p:cNvSpPr>
            <a:spLocks noGrp="1"/>
          </p:cNvSpPr>
          <p:nvPr>
            <p:ph type="ctrTitle"/>
          </p:nvPr>
        </p:nvSpPr>
        <p:spPr>
          <a:xfrm>
            <a:off x="5384750" y="609600"/>
            <a:ext cx="6095998" cy="2819399"/>
          </a:xfrm>
          <a:noFill/>
        </p:spPr>
        <p:txBody>
          <a:bodyPr anchor="b">
            <a:normAutofit/>
          </a:bodyPr>
          <a:lstStyle/>
          <a:p>
            <a:pPr algn="l"/>
            <a:r>
              <a:rPr lang="en-US" sz="4800" b="1">
                <a:solidFill>
                  <a:schemeClr val="bg1"/>
                </a:solidFill>
              </a:rPr>
              <a:t>23-24 </a:t>
            </a:r>
            <a:br>
              <a:rPr lang="en-US" sz="4800" b="1">
                <a:solidFill>
                  <a:schemeClr val="bg1"/>
                </a:solidFill>
              </a:rPr>
            </a:br>
            <a:r>
              <a:rPr lang="en-US" sz="4800" b="1">
                <a:solidFill>
                  <a:schemeClr val="bg1"/>
                </a:solidFill>
              </a:rPr>
              <a:t>Budget</a:t>
            </a:r>
          </a:p>
        </p:txBody>
      </p:sp>
      <p:sp>
        <p:nvSpPr>
          <p:cNvPr id="3" name="Subtitle 2">
            <a:extLst>
              <a:ext uri="{FF2B5EF4-FFF2-40B4-BE49-F238E27FC236}">
                <a16:creationId xmlns:a16="http://schemas.microsoft.com/office/drawing/2014/main" id="{9E57BB01-011A-87D0-A1BE-AEA08D41F271}"/>
              </a:ext>
            </a:extLst>
          </p:cNvPr>
          <p:cNvSpPr>
            <a:spLocks noGrp="1"/>
          </p:cNvSpPr>
          <p:nvPr>
            <p:ph type="subTitle" idx="1"/>
          </p:nvPr>
        </p:nvSpPr>
        <p:spPr>
          <a:xfrm>
            <a:off x="5384750" y="3522428"/>
            <a:ext cx="6095998" cy="2607079"/>
          </a:xfrm>
          <a:noFill/>
        </p:spPr>
        <p:txBody>
          <a:bodyPr anchor="t">
            <a:normAutofit/>
          </a:bodyPr>
          <a:lstStyle/>
          <a:p>
            <a:pPr algn="l"/>
            <a:r>
              <a:rPr lang="en-US">
                <a:solidFill>
                  <a:schemeClr val="bg1"/>
                </a:solidFill>
              </a:rPr>
              <a:t>The mission of the Santa Cruz County Fire Department is to protect the life, property, and natural resources of its citizens and visitors through effective emergency response, preparedness, education, and prevention.</a:t>
            </a:r>
          </a:p>
        </p:txBody>
      </p:sp>
      <p:sp>
        <p:nvSpPr>
          <p:cNvPr id="32" name="Rectangle 31">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5" name="Straight Connector 34">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descr="Logo, company name&#10;&#10;Description automatically generated">
            <a:extLst>
              <a:ext uri="{FF2B5EF4-FFF2-40B4-BE49-F238E27FC236}">
                <a16:creationId xmlns:a16="http://schemas.microsoft.com/office/drawing/2014/main" id="{1F33759F-1FE9-DAAD-C33C-2845D60CFC06}"/>
              </a:ext>
            </a:extLst>
          </p:cNvPr>
          <p:cNvPicPr>
            <a:picLocks noChangeAspect="1"/>
          </p:cNvPicPr>
          <p:nvPr/>
        </p:nvPicPr>
        <p:blipFill rotWithShape="1">
          <a:blip r:embed="rId2">
            <a:extLst>
              <a:ext uri="{28A0092B-C50C-407E-A947-70E740481C1C}">
                <a14:useLocalDpi xmlns:a14="http://schemas.microsoft.com/office/drawing/2010/main" val="0"/>
              </a:ext>
            </a:extLst>
          </a:blip>
          <a:srcRect r="-2" b="4482"/>
          <a:stretch/>
        </p:blipFill>
        <p:spPr>
          <a:xfrm>
            <a:off x="535164" y="706170"/>
            <a:ext cx="4492357" cy="5431517"/>
          </a:xfrm>
          <a:prstGeom prst="rect">
            <a:avLst/>
          </a:prstGeom>
        </p:spPr>
      </p:pic>
      <p:grpSp>
        <p:nvGrpSpPr>
          <p:cNvPr id="40" name="Group 39">
            <a:extLst>
              <a:ext uri="{FF2B5EF4-FFF2-40B4-BE49-F238E27FC236}">
                <a16:creationId xmlns:a16="http://schemas.microsoft.com/office/drawing/2014/main" id="{38AF1DD3-8D1D-4757-B035-70019593D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47040" y="850149"/>
            <a:ext cx="304800" cy="429768"/>
            <a:chOff x="215328" y="-46937"/>
            <a:chExt cx="304800" cy="2773841"/>
          </a:xfrm>
        </p:grpSpPr>
        <p:cxnSp>
          <p:nvCxnSpPr>
            <p:cNvPr id="41" name="Straight Connector 40">
              <a:extLst>
                <a:ext uri="{FF2B5EF4-FFF2-40B4-BE49-F238E27FC236}">
                  <a16:creationId xmlns:a16="http://schemas.microsoft.com/office/drawing/2014/main" id="{28184D1F-A6B0-4989-8187-7DA9B69FDB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4AAB83-8364-4EEC-B775-EB5BF22973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8334B8F-87AB-40F9-B22B-309F79C29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07BCE7-4481-4881-ACD6-7B9E0A53B3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849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206719-7105-8790-ADDA-5E69287A7B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978" t="9091" r="23087" b="-1"/>
          <a:stretch/>
        </p:blipFill>
        <p:spPr bwMode="auto">
          <a:xfrm rot="5400000">
            <a:off x="4428234" y="-905766"/>
            <a:ext cx="6858000" cy="8669532"/>
          </a:xfrm>
          <a:prstGeom prst="rect">
            <a:avLst/>
          </a:prstGeom>
          <a:noFill/>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5783D-3C50-B416-95A9-9237395A423F}"/>
              </a:ext>
            </a:extLst>
          </p:cNvPr>
          <p:cNvSpPr>
            <a:spLocks noGrp="1"/>
          </p:cNvSpPr>
          <p:nvPr>
            <p:ph type="title"/>
          </p:nvPr>
        </p:nvSpPr>
        <p:spPr>
          <a:xfrm>
            <a:off x="371094" y="1161288"/>
            <a:ext cx="3438144" cy="1124712"/>
          </a:xfrm>
        </p:spPr>
        <p:txBody>
          <a:bodyPr anchor="b">
            <a:normAutofit/>
          </a:bodyPr>
          <a:lstStyle/>
          <a:p>
            <a:r>
              <a:rPr lang="en-US" sz="2800"/>
              <a:t>OVERVIEW 23-24</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A39108C-4C4D-4C6C-588A-C9D87EB4EF52}"/>
              </a:ext>
            </a:extLst>
          </p:cNvPr>
          <p:cNvSpPr>
            <a:spLocks noGrp="1"/>
          </p:cNvSpPr>
          <p:nvPr>
            <p:ph idx="1"/>
          </p:nvPr>
        </p:nvSpPr>
        <p:spPr>
          <a:xfrm>
            <a:off x="371093" y="2718054"/>
            <a:ext cx="3734375" cy="3207258"/>
          </a:xfrm>
        </p:spPr>
        <p:txBody>
          <a:bodyPr anchor="t">
            <a:normAutofit/>
          </a:bodyPr>
          <a:lstStyle/>
          <a:p>
            <a:r>
              <a:rPr lang="en-US" sz="1700" dirty="0"/>
              <a:t>Projected Revenue - $5,799,492</a:t>
            </a:r>
          </a:p>
          <a:p>
            <a:r>
              <a:rPr lang="en-US" sz="1700" dirty="0"/>
              <a:t>Projected Expenditures - $7,603,854</a:t>
            </a:r>
          </a:p>
          <a:p>
            <a:endParaRPr lang="en-US" sz="1700" dirty="0"/>
          </a:p>
          <a:p>
            <a:r>
              <a:rPr lang="en-US" sz="1700" dirty="0"/>
              <a:t>Difference - $-1,804,362</a:t>
            </a:r>
          </a:p>
          <a:p>
            <a:endParaRPr lang="en-US" sz="1700" dirty="0"/>
          </a:p>
          <a:p>
            <a:r>
              <a:rPr lang="en-US" sz="1700" dirty="0">
                <a:highlight>
                  <a:srgbClr val="FFFF00"/>
                </a:highlight>
              </a:rPr>
              <a:t>Projected Balance - $XXXXXXXX</a:t>
            </a:r>
          </a:p>
        </p:txBody>
      </p:sp>
    </p:spTree>
    <p:extLst>
      <p:ext uri="{BB962C8B-B14F-4D97-AF65-F5344CB8AC3E}">
        <p14:creationId xmlns:p14="http://schemas.microsoft.com/office/powerpoint/2010/main" val="18419162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206719-7105-8790-ADDA-5E69287A7B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46" r="25362"/>
          <a:stretch/>
        </p:blipFill>
        <p:spPr bwMode="auto">
          <a:xfrm rot="5400000">
            <a:off x="3928177" y="-1405821"/>
            <a:ext cx="6858000" cy="9669642"/>
          </a:xfrm>
          <a:prstGeom prst="rect">
            <a:avLst/>
          </a:prstGeom>
          <a:noFill/>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5783D-3C50-B416-95A9-9237395A423F}"/>
              </a:ext>
            </a:extLst>
          </p:cNvPr>
          <p:cNvSpPr>
            <a:spLocks noGrp="1"/>
          </p:cNvSpPr>
          <p:nvPr>
            <p:ph type="title"/>
          </p:nvPr>
        </p:nvSpPr>
        <p:spPr>
          <a:xfrm>
            <a:off x="838200" y="365125"/>
            <a:ext cx="3822189" cy="1899912"/>
          </a:xfrm>
        </p:spPr>
        <p:txBody>
          <a:bodyPr>
            <a:normAutofit/>
          </a:bodyPr>
          <a:lstStyle/>
          <a:p>
            <a:r>
              <a:rPr lang="en-US" sz="4000"/>
              <a:t>MAJOR CHANGES 23-24</a:t>
            </a:r>
          </a:p>
        </p:txBody>
      </p:sp>
      <p:sp>
        <p:nvSpPr>
          <p:cNvPr id="3" name="Content Placeholder 2">
            <a:extLst>
              <a:ext uri="{FF2B5EF4-FFF2-40B4-BE49-F238E27FC236}">
                <a16:creationId xmlns:a16="http://schemas.microsoft.com/office/drawing/2014/main" id="{AA39108C-4C4D-4C6C-588A-C9D87EB4EF52}"/>
              </a:ext>
            </a:extLst>
          </p:cNvPr>
          <p:cNvSpPr>
            <a:spLocks noGrp="1"/>
          </p:cNvSpPr>
          <p:nvPr>
            <p:ph idx="1"/>
          </p:nvPr>
        </p:nvSpPr>
        <p:spPr>
          <a:xfrm>
            <a:off x="838200" y="2434201"/>
            <a:ext cx="3822189" cy="3742762"/>
          </a:xfrm>
        </p:spPr>
        <p:txBody>
          <a:bodyPr>
            <a:normAutofit/>
          </a:bodyPr>
          <a:lstStyle/>
          <a:p>
            <a:r>
              <a:rPr lang="en-US" sz="1900" b="1"/>
              <a:t>Purchase of Type 1 Engine - $1,000,000</a:t>
            </a:r>
          </a:p>
          <a:p>
            <a:r>
              <a:rPr lang="en-US" sz="1900" i="1"/>
              <a:t>This will replace E2911 or E3211 based on vehicle age. New engines are 40 month turn-around once ordered. </a:t>
            </a:r>
          </a:p>
          <a:p>
            <a:endParaRPr lang="en-US" sz="1900" i="1"/>
          </a:p>
          <a:p>
            <a:r>
              <a:rPr lang="en-US" sz="1900" b="1"/>
              <a:t>Removal of Contract Savings - $1,326,344</a:t>
            </a:r>
          </a:p>
          <a:p>
            <a:r>
              <a:rPr lang="en-US" sz="1900" i="1"/>
              <a:t>The 23/24 budget does not have the historical built in contract savings, is shows actual cost. </a:t>
            </a:r>
          </a:p>
          <a:p>
            <a:endParaRPr lang="en-US" sz="1900"/>
          </a:p>
        </p:txBody>
      </p:sp>
    </p:spTree>
    <p:extLst>
      <p:ext uri="{BB962C8B-B14F-4D97-AF65-F5344CB8AC3E}">
        <p14:creationId xmlns:p14="http://schemas.microsoft.com/office/powerpoint/2010/main" val="283070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206719-7105-8790-ADDA-5E69287A7B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46" r="25362"/>
          <a:stretch/>
        </p:blipFill>
        <p:spPr bwMode="auto">
          <a:xfrm rot="5400000">
            <a:off x="1405822" y="-1405821"/>
            <a:ext cx="6858000" cy="9669642"/>
          </a:xfrm>
          <a:prstGeom prst="rect">
            <a:avLst/>
          </a:prstGeom>
          <a:noFill/>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25783D-3C50-B416-95A9-9237395A423F}"/>
              </a:ext>
            </a:extLst>
          </p:cNvPr>
          <p:cNvSpPr>
            <a:spLocks noGrp="1"/>
          </p:cNvSpPr>
          <p:nvPr>
            <p:ph type="title"/>
          </p:nvPr>
        </p:nvSpPr>
        <p:spPr>
          <a:xfrm>
            <a:off x="7531610" y="365125"/>
            <a:ext cx="3822189" cy="1899912"/>
          </a:xfrm>
        </p:spPr>
        <p:txBody>
          <a:bodyPr>
            <a:normAutofit/>
          </a:bodyPr>
          <a:lstStyle/>
          <a:p>
            <a:r>
              <a:rPr lang="en-US" sz="4000" dirty="0"/>
              <a:t>UPDATES </a:t>
            </a:r>
            <a:br>
              <a:rPr lang="en-US" sz="4000" dirty="0"/>
            </a:br>
            <a:r>
              <a:rPr lang="en-US" sz="4000" dirty="0"/>
              <a:t>23-24</a:t>
            </a:r>
          </a:p>
        </p:txBody>
      </p:sp>
      <p:sp>
        <p:nvSpPr>
          <p:cNvPr id="3" name="Content Placeholder 2">
            <a:extLst>
              <a:ext uri="{FF2B5EF4-FFF2-40B4-BE49-F238E27FC236}">
                <a16:creationId xmlns:a16="http://schemas.microsoft.com/office/drawing/2014/main" id="{AA39108C-4C4D-4C6C-588A-C9D87EB4EF52}"/>
              </a:ext>
            </a:extLst>
          </p:cNvPr>
          <p:cNvSpPr>
            <a:spLocks noGrp="1"/>
          </p:cNvSpPr>
          <p:nvPr>
            <p:ph idx="1"/>
          </p:nvPr>
        </p:nvSpPr>
        <p:spPr>
          <a:xfrm>
            <a:off x="7531610" y="2434201"/>
            <a:ext cx="3822189" cy="3742762"/>
          </a:xfrm>
        </p:spPr>
        <p:txBody>
          <a:bodyPr>
            <a:normAutofit/>
          </a:bodyPr>
          <a:lstStyle/>
          <a:p>
            <a:r>
              <a:rPr lang="en-US" sz="1900" i="1" dirty="0"/>
              <a:t>Reductions of carryovers from previous fiscal years</a:t>
            </a:r>
          </a:p>
          <a:p>
            <a:r>
              <a:rPr lang="en-US" sz="1900" i="1" dirty="0"/>
              <a:t>Fleet Reduction Plan (BC </a:t>
            </a:r>
            <a:r>
              <a:rPr lang="en-US" sz="1900" i="1" dirty="0" err="1"/>
              <a:t>Filson</a:t>
            </a:r>
            <a:r>
              <a:rPr lang="en-US" sz="1900" i="1" dirty="0"/>
              <a:t>)</a:t>
            </a:r>
          </a:p>
          <a:p>
            <a:r>
              <a:rPr lang="en-US" sz="1900" i="1" dirty="0"/>
              <a:t>AED Replacement Plan (BC Garcia)</a:t>
            </a:r>
          </a:p>
          <a:p>
            <a:r>
              <a:rPr lang="en-US" sz="1900" i="1" dirty="0"/>
              <a:t>Small Tools - Reduction</a:t>
            </a:r>
          </a:p>
          <a:p>
            <a:r>
              <a:rPr lang="en-US" sz="1900" i="1" dirty="0"/>
              <a:t>Fleet Maintenance increase $30K</a:t>
            </a:r>
          </a:p>
          <a:p>
            <a:pPr lvl="1"/>
            <a:r>
              <a:rPr lang="en-US" sz="1500" i="1" dirty="0"/>
              <a:t>Annual Increase </a:t>
            </a:r>
          </a:p>
          <a:p>
            <a:pPr lvl="1"/>
            <a:r>
              <a:rPr lang="en-US" sz="1500" i="1" dirty="0"/>
              <a:t>Below industry cost</a:t>
            </a:r>
          </a:p>
          <a:p>
            <a:pPr marL="457200" lvl="1" indent="0">
              <a:buNone/>
            </a:pPr>
            <a:endParaRPr lang="en-US" sz="1500" i="1" dirty="0"/>
          </a:p>
          <a:p>
            <a:pPr lvl="1"/>
            <a:endParaRPr lang="en-US" sz="1500" i="1" dirty="0"/>
          </a:p>
          <a:p>
            <a:endParaRPr lang="en-US" sz="1900" dirty="0"/>
          </a:p>
        </p:txBody>
      </p:sp>
    </p:spTree>
    <p:extLst>
      <p:ext uri="{BB962C8B-B14F-4D97-AF65-F5344CB8AC3E}">
        <p14:creationId xmlns:p14="http://schemas.microsoft.com/office/powerpoint/2010/main" val="163636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783D-3C50-B416-95A9-9237395A423F}"/>
              </a:ext>
            </a:extLst>
          </p:cNvPr>
          <p:cNvSpPr>
            <a:spLocks noGrp="1"/>
          </p:cNvSpPr>
          <p:nvPr>
            <p:ph type="title"/>
          </p:nvPr>
        </p:nvSpPr>
        <p:spPr>
          <a:xfrm>
            <a:off x="648929" y="629266"/>
            <a:ext cx="3505495" cy="1622321"/>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AA39108C-4C4D-4C6C-588A-C9D87EB4EF52}"/>
              </a:ext>
            </a:extLst>
          </p:cNvPr>
          <p:cNvSpPr>
            <a:spLocks noGrp="1"/>
          </p:cNvSpPr>
          <p:nvPr>
            <p:ph idx="1"/>
          </p:nvPr>
        </p:nvSpPr>
        <p:spPr>
          <a:xfrm>
            <a:off x="648931" y="2438400"/>
            <a:ext cx="3505494" cy="3785419"/>
          </a:xfrm>
        </p:spPr>
        <p:txBody>
          <a:bodyPr>
            <a:normAutofit/>
          </a:bodyPr>
          <a:lstStyle/>
          <a:p>
            <a:pPr marL="457200" lvl="1" indent="0">
              <a:buNone/>
            </a:pPr>
            <a:endParaRPr lang="en-US" sz="2000" i="1"/>
          </a:p>
          <a:p>
            <a:pPr lvl="1"/>
            <a:endParaRPr lang="en-US" sz="2000" i="1"/>
          </a:p>
          <a:p>
            <a:endParaRPr lang="en-US" sz="2000"/>
          </a:p>
        </p:txBody>
      </p:sp>
      <p:sp>
        <p:nvSpPr>
          <p:cNvPr id="43" name="Rectangle 4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7D6D81-7AB9-EB01-31CA-30601D422596}"/>
              </a:ext>
            </a:extLst>
          </p:cNvPr>
          <p:cNvPicPr>
            <a:picLocks noChangeAspect="1"/>
          </p:cNvPicPr>
          <p:nvPr/>
        </p:nvPicPr>
        <p:blipFill>
          <a:blip r:embed="rId2"/>
          <a:stretch>
            <a:fillRect/>
          </a:stretch>
        </p:blipFill>
        <p:spPr>
          <a:xfrm>
            <a:off x="6247656" y="807593"/>
            <a:ext cx="4335743" cy="5239568"/>
          </a:xfrm>
          <a:prstGeom prst="rect">
            <a:avLst/>
          </a:prstGeom>
          <a:effectLst/>
        </p:spPr>
      </p:pic>
    </p:spTree>
    <p:extLst>
      <p:ext uri="{BB962C8B-B14F-4D97-AF65-F5344CB8AC3E}">
        <p14:creationId xmlns:p14="http://schemas.microsoft.com/office/powerpoint/2010/main" val="1746805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157</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23-24  Budget</vt:lpstr>
      <vt:lpstr>OVERVIEW 23-24</vt:lpstr>
      <vt:lpstr>MAJOR CHANGES 23-24</vt:lpstr>
      <vt:lpstr>UPDATES  23-24</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23-24  Budget</dc:title>
  <dc:creator>Wilson, Jed@CALFIRE</dc:creator>
  <cp:lastModifiedBy>Wilson, Jed@CALFIRE</cp:lastModifiedBy>
  <cp:revision>1</cp:revision>
  <dcterms:created xsi:type="dcterms:W3CDTF">2023-03-14T20:34:26Z</dcterms:created>
  <dcterms:modified xsi:type="dcterms:W3CDTF">2023-03-14T21:19:33Z</dcterms:modified>
</cp:coreProperties>
</file>